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6" r:id="rId3"/>
    <p:sldId id="257" r:id="rId4"/>
    <p:sldId id="258" r:id="rId5"/>
    <p:sldId id="259" r:id="rId6"/>
    <p:sldId id="260" r:id="rId7"/>
    <p:sldId id="261" r:id="rId8"/>
    <p:sldId id="262" r:id="rId9"/>
    <p:sldId id="263" r:id="rId10"/>
    <p:sldId id="265" r:id="rId11"/>
    <p:sldId id="267" r:id="rId12"/>
    <p:sldId id="266" r:id="rId13"/>
    <p:sldId id="268" r:id="rId14"/>
    <p:sldId id="269" r:id="rId15"/>
    <p:sldId id="270" r:id="rId16"/>
    <p:sldId id="272" r:id="rId17"/>
    <p:sldId id="274" r:id="rId18"/>
    <p:sldId id="271" r:id="rId19"/>
    <p:sldId id="275" r:id="rId20"/>
    <p:sldId id="27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9" d="100"/>
          <a:sy n="79" d="100"/>
        </p:scale>
        <p:origin x="149"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5C000-540F-D420-8C8D-22526E48B73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7CB66FE-B567-928F-46AB-7D6309137D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D2BE589-4C04-2817-AC2B-54802951EF84}"/>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C3347359-56DB-6327-FB05-71BCAC132F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915E9B-F181-C474-4453-739A3AB311C3}"/>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316154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1AF23-321E-362E-D504-0380AA69F43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8B248D5-2642-2737-DB1C-9C69FD870ED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58DB8E8-49F4-121A-F398-2D4ED062F346}"/>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F945BCBA-5C48-E0C6-B6BA-FA36FF9AB5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A2E9E7-277D-F26E-CD36-376AA8F31B5E}"/>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266942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45E86C-0A74-56F7-015D-890408111AE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36CBA48-FCDF-8D1C-C6BE-81A1018B5C8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FDE8B0-28B2-21AF-BBA6-3B02D7A01D4D}"/>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9BCDC504-0813-B3EA-68A4-C248EC2FE7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40B234-CEDC-B089-0848-8422EEC1F73A}"/>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1496683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B2D7A-BD52-5CF7-67F9-5D5555930BC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C47977-1C38-FFA4-9D49-127AB539947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E5CD37-3491-9665-BD8F-57E5EC859C38}"/>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9FF8884D-F0FF-29C8-F2E1-0051238641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CE0172-8623-A6EA-29DC-A4A3EE431015}"/>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1271709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8F7B6-C1C8-5D30-23C9-D8DB6CF5147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19F6B3-FD19-DCB3-8CB8-75EAA94F50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828CF8-1531-552F-F017-BF765CB1B5E5}"/>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CD72E8B0-96E0-79CF-1075-011BC32A35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D10106-FBE9-8056-121B-99CC1E589B5A}"/>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3201357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CB3B6-A808-4195-7C59-C2E550A12F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50925A-9EC8-90F9-DDEC-361ADF31515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AB431AA-1396-0420-7F27-E98FE4460FA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99B878-7FC9-EFAB-5CD6-F628F9AD63B9}"/>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6" name="页脚占位符 5">
            <a:extLst>
              <a:ext uri="{FF2B5EF4-FFF2-40B4-BE49-F238E27FC236}">
                <a16:creationId xmlns:a16="http://schemas.microsoft.com/office/drawing/2014/main" id="{A5462E83-29A7-5C5A-6B92-C81D0B7C4F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9C28D6-AD5A-B820-6FC7-9BDF23E2DE6E}"/>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106461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F190D-1A33-26A7-FAC8-56D7A39A30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A1F64F-1248-0E5B-B85B-CD93BEDF39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A8839B-0223-958D-8AF8-D97776D6AF5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2903B4D-4507-20EF-13D9-72681AFEA3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6EF3F3-F6A4-2CC7-7A5B-92172B8531E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87DE68D-8D6E-EA7A-046A-3E79ADF344A5}"/>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8" name="页脚占位符 7">
            <a:extLst>
              <a:ext uri="{FF2B5EF4-FFF2-40B4-BE49-F238E27FC236}">
                <a16:creationId xmlns:a16="http://schemas.microsoft.com/office/drawing/2014/main" id="{49376A46-90D7-C284-52C8-0CC58E752C5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E76AE47-AA62-73A9-FCA8-C0006F51BED0}"/>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3032611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B06B3-523C-2392-D04C-66B0473DFFE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4750ED5-554E-4A94-B80B-D2AE094F0AA7}"/>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4" name="页脚占位符 3">
            <a:extLst>
              <a:ext uri="{FF2B5EF4-FFF2-40B4-BE49-F238E27FC236}">
                <a16:creationId xmlns:a16="http://schemas.microsoft.com/office/drawing/2014/main" id="{2205E0BE-A9F3-6475-BDF9-EF086A57737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541DBC8-704D-B507-E15B-0A8BC99B637A}"/>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30834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8B8B0D3-847A-4D3A-ED59-36F269710338}"/>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3" name="页脚占位符 2">
            <a:extLst>
              <a:ext uri="{FF2B5EF4-FFF2-40B4-BE49-F238E27FC236}">
                <a16:creationId xmlns:a16="http://schemas.microsoft.com/office/drawing/2014/main" id="{08B75972-4D41-7A5E-1C48-8FCDE6449A7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4BB7734-4A81-CF1A-955E-DF7D8D529A88}"/>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3953118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F9335-6411-A3BA-DCC2-90C56E4F08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D3EEAC4-47E5-ADBD-C4F4-AE58DA737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5513698-8747-4FB1-7431-6DEB59F12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C91408B-111E-57AE-1C8B-DFAEF43EE2B1}"/>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6" name="页脚占位符 5">
            <a:extLst>
              <a:ext uri="{FF2B5EF4-FFF2-40B4-BE49-F238E27FC236}">
                <a16:creationId xmlns:a16="http://schemas.microsoft.com/office/drawing/2014/main" id="{D63186F7-53CD-D811-BB26-EECFF7D1D5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5F1373-7879-3FC2-5705-5F1D92B13A3C}"/>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1266413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3E8E2-26D0-B7F6-11D9-1628DBBDD0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490173-0712-5216-A3E5-C7A96E8B8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7BB0E6-5B75-229D-99D8-E493CC97E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44E097-0A80-E14E-6104-B427F3DB4C06}"/>
              </a:ext>
            </a:extLst>
          </p:cNvPr>
          <p:cNvSpPr>
            <a:spLocks noGrp="1"/>
          </p:cNvSpPr>
          <p:nvPr>
            <p:ph type="dt" sz="half" idx="10"/>
          </p:nvPr>
        </p:nvSpPr>
        <p:spPr/>
        <p:txBody>
          <a:bodyPr/>
          <a:lstStyle/>
          <a:p>
            <a:fld id="{92E30044-E3AA-4BAF-ADA7-651E7127F979}" type="datetimeFigureOut">
              <a:rPr lang="zh-CN" altLang="en-US" smtClean="0"/>
              <a:t>2023/3/24</a:t>
            </a:fld>
            <a:endParaRPr lang="zh-CN" altLang="en-US"/>
          </a:p>
        </p:txBody>
      </p:sp>
      <p:sp>
        <p:nvSpPr>
          <p:cNvPr id="6" name="页脚占位符 5">
            <a:extLst>
              <a:ext uri="{FF2B5EF4-FFF2-40B4-BE49-F238E27FC236}">
                <a16:creationId xmlns:a16="http://schemas.microsoft.com/office/drawing/2014/main" id="{4750F84C-0393-80F3-5922-2BC7C37A38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CCF0D4-C82E-377E-8E63-66936F8792D7}"/>
              </a:ext>
            </a:extLst>
          </p:cNvPr>
          <p:cNvSpPr>
            <a:spLocks noGrp="1"/>
          </p:cNvSpPr>
          <p:nvPr>
            <p:ph type="sldNum" sz="quarter" idx="12"/>
          </p:nvPr>
        </p:nvSpPr>
        <p:spPr/>
        <p:txBody>
          <a:body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1492825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2FB9365-3D86-FD7E-C3A7-8DA9177AE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4DE48F9-A278-80EE-C018-560B748C1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0723CA-9877-31D8-1067-146B288336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30044-E3AA-4BAF-ADA7-651E7127F979}" type="datetimeFigureOut">
              <a:rPr lang="zh-CN" altLang="en-US" smtClean="0"/>
              <a:t>2023/3/24</a:t>
            </a:fld>
            <a:endParaRPr lang="zh-CN" altLang="en-US"/>
          </a:p>
        </p:txBody>
      </p:sp>
      <p:sp>
        <p:nvSpPr>
          <p:cNvPr id="5" name="页脚占位符 4">
            <a:extLst>
              <a:ext uri="{FF2B5EF4-FFF2-40B4-BE49-F238E27FC236}">
                <a16:creationId xmlns:a16="http://schemas.microsoft.com/office/drawing/2014/main" id="{E2487107-131A-5502-7B8F-E09EAA3CF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6354F81-404B-D25B-8EA0-3D652BDFB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728EEE-CA6E-4913-8236-C84985B2A4FE}" type="slidenum">
              <a:rPr lang="zh-CN" altLang="en-US" smtClean="0"/>
              <a:t>‹#›</a:t>
            </a:fld>
            <a:endParaRPr lang="zh-CN" altLang="en-US"/>
          </a:p>
        </p:txBody>
      </p:sp>
    </p:spTree>
    <p:extLst>
      <p:ext uri="{BB962C8B-B14F-4D97-AF65-F5344CB8AC3E}">
        <p14:creationId xmlns:p14="http://schemas.microsoft.com/office/powerpoint/2010/main" val="1659822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46540C-2C5D-F73B-AB44-2006BC68C33D}"/>
              </a:ext>
            </a:extLst>
          </p:cNvPr>
          <p:cNvPicPr>
            <a:picLocks noChangeAspect="1"/>
          </p:cNvPicPr>
          <p:nvPr/>
        </p:nvPicPr>
        <p:blipFill rotWithShape="1">
          <a:blip r:embed="rId2"/>
          <a:srcRect l="13502" t="17007"/>
          <a:stretch/>
        </p:blipFill>
        <p:spPr>
          <a:xfrm>
            <a:off x="2676351" y="1820103"/>
            <a:ext cx="6839298" cy="3217795"/>
          </a:xfrm>
          <a:prstGeom prst="rect">
            <a:avLst/>
          </a:prstGeom>
        </p:spPr>
      </p:pic>
    </p:spTree>
    <p:extLst>
      <p:ext uri="{BB962C8B-B14F-4D97-AF65-F5344CB8AC3E}">
        <p14:creationId xmlns:p14="http://schemas.microsoft.com/office/powerpoint/2010/main" val="2030091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CE8F4AF-73CC-7588-0434-1DD5A605F679}"/>
              </a:ext>
            </a:extLst>
          </p:cNvPr>
          <p:cNvPicPr>
            <a:picLocks noChangeAspect="1"/>
          </p:cNvPicPr>
          <p:nvPr/>
        </p:nvPicPr>
        <p:blipFill>
          <a:blip r:embed="rId2"/>
          <a:stretch>
            <a:fillRect/>
          </a:stretch>
        </p:blipFill>
        <p:spPr>
          <a:xfrm>
            <a:off x="3185706" y="1233181"/>
            <a:ext cx="5820587" cy="4391638"/>
          </a:xfrm>
          <a:prstGeom prst="rect">
            <a:avLst/>
          </a:prstGeom>
        </p:spPr>
      </p:pic>
    </p:spTree>
    <p:extLst>
      <p:ext uri="{BB962C8B-B14F-4D97-AF65-F5344CB8AC3E}">
        <p14:creationId xmlns:p14="http://schemas.microsoft.com/office/powerpoint/2010/main" val="387537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C2D1E5-E6B9-CA54-B2AE-1600FB356175}"/>
              </a:ext>
            </a:extLst>
          </p:cNvPr>
          <p:cNvPicPr>
            <a:picLocks noChangeAspect="1"/>
          </p:cNvPicPr>
          <p:nvPr/>
        </p:nvPicPr>
        <p:blipFill>
          <a:blip r:embed="rId2"/>
          <a:stretch>
            <a:fillRect/>
          </a:stretch>
        </p:blipFill>
        <p:spPr>
          <a:xfrm>
            <a:off x="223553" y="0"/>
            <a:ext cx="11336332" cy="5525271"/>
          </a:xfrm>
          <a:prstGeom prst="rect">
            <a:avLst/>
          </a:prstGeom>
        </p:spPr>
      </p:pic>
      <p:sp>
        <p:nvSpPr>
          <p:cNvPr id="4" name="文本框 3">
            <a:extLst>
              <a:ext uri="{FF2B5EF4-FFF2-40B4-BE49-F238E27FC236}">
                <a16:creationId xmlns:a16="http://schemas.microsoft.com/office/drawing/2014/main" id="{E56CAFCE-DC6B-3241-89DB-BF8DA0A24556}"/>
              </a:ext>
            </a:extLst>
          </p:cNvPr>
          <p:cNvSpPr txBox="1"/>
          <p:nvPr/>
        </p:nvSpPr>
        <p:spPr>
          <a:xfrm>
            <a:off x="1637490" y="5734456"/>
            <a:ext cx="3404680"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创建完两个个任务之后就要调用函数把</a:t>
            </a:r>
            <a:r>
              <a:rPr lang="en-US" altLang="zh-CN" b="1" dirty="0" err="1">
                <a:latin typeface="微软雅黑" panose="020B0503020204020204" pitchFamily="34" charset="-122"/>
                <a:ea typeface="微软雅黑" panose="020B0503020204020204" pitchFamily="34" charset="-122"/>
              </a:rPr>
              <a:t>start_task</a:t>
            </a:r>
            <a:r>
              <a:rPr lang="zh-CN" altLang="en-US" b="1" dirty="0">
                <a:latin typeface="微软雅黑" panose="020B0503020204020204" pitchFamily="34" charset="-122"/>
                <a:ea typeface="微软雅黑" panose="020B0503020204020204" pitchFamily="34" charset="-122"/>
              </a:rPr>
              <a:t>删除，如果一直创建任务，内存爆炸</a:t>
            </a:r>
          </a:p>
        </p:txBody>
      </p:sp>
      <p:cxnSp>
        <p:nvCxnSpPr>
          <p:cNvPr id="6" name="直接箭头连接符 5">
            <a:extLst>
              <a:ext uri="{FF2B5EF4-FFF2-40B4-BE49-F238E27FC236}">
                <a16:creationId xmlns:a16="http://schemas.microsoft.com/office/drawing/2014/main" id="{067B9864-1F2E-CE8A-E545-30410AFB61D7}"/>
              </a:ext>
            </a:extLst>
          </p:cNvPr>
          <p:cNvCxnSpPr/>
          <p:nvPr/>
        </p:nvCxnSpPr>
        <p:spPr>
          <a:xfrm flipV="1">
            <a:off x="1916349" y="3803515"/>
            <a:ext cx="1595336" cy="1955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767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274BA7-8BDF-98F3-8AD4-BA5B0DEE2359}"/>
              </a:ext>
            </a:extLst>
          </p:cNvPr>
          <p:cNvPicPr>
            <a:picLocks noChangeAspect="1"/>
          </p:cNvPicPr>
          <p:nvPr/>
        </p:nvPicPr>
        <p:blipFill>
          <a:blip r:embed="rId2"/>
          <a:stretch>
            <a:fillRect/>
          </a:stretch>
        </p:blipFill>
        <p:spPr>
          <a:xfrm>
            <a:off x="0" y="850509"/>
            <a:ext cx="4172532" cy="2181529"/>
          </a:xfrm>
          <a:prstGeom prst="rect">
            <a:avLst/>
          </a:prstGeom>
        </p:spPr>
      </p:pic>
      <p:pic>
        <p:nvPicPr>
          <p:cNvPr id="5" name="图片 4">
            <a:extLst>
              <a:ext uri="{FF2B5EF4-FFF2-40B4-BE49-F238E27FC236}">
                <a16:creationId xmlns:a16="http://schemas.microsoft.com/office/drawing/2014/main" id="{337920F6-12D2-F379-51E0-3742BB8ABD67}"/>
              </a:ext>
            </a:extLst>
          </p:cNvPr>
          <p:cNvPicPr>
            <a:picLocks noChangeAspect="1"/>
          </p:cNvPicPr>
          <p:nvPr/>
        </p:nvPicPr>
        <p:blipFill>
          <a:blip r:embed="rId3"/>
          <a:stretch>
            <a:fillRect/>
          </a:stretch>
        </p:blipFill>
        <p:spPr>
          <a:xfrm>
            <a:off x="6096000" y="850509"/>
            <a:ext cx="4363059" cy="2238687"/>
          </a:xfrm>
          <a:prstGeom prst="rect">
            <a:avLst/>
          </a:prstGeom>
        </p:spPr>
      </p:pic>
      <p:pic>
        <p:nvPicPr>
          <p:cNvPr id="7" name="图片 6">
            <a:extLst>
              <a:ext uri="{FF2B5EF4-FFF2-40B4-BE49-F238E27FC236}">
                <a16:creationId xmlns:a16="http://schemas.microsoft.com/office/drawing/2014/main" id="{2568AF21-5247-6611-9D59-4CD53512D00C}"/>
              </a:ext>
            </a:extLst>
          </p:cNvPr>
          <p:cNvPicPr>
            <a:picLocks noChangeAspect="1"/>
          </p:cNvPicPr>
          <p:nvPr/>
        </p:nvPicPr>
        <p:blipFill>
          <a:blip r:embed="rId4"/>
          <a:stretch>
            <a:fillRect/>
          </a:stretch>
        </p:blipFill>
        <p:spPr>
          <a:xfrm>
            <a:off x="0" y="3930751"/>
            <a:ext cx="4620270" cy="2076740"/>
          </a:xfrm>
          <a:prstGeom prst="rect">
            <a:avLst/>
          </a:prstGeom>
        </p:spPr>
      </p:pic>
      <p:sp>
        <p:nvSpPr>
          <p:cNvPr id="9" name="文本框 8">
            <a:extLst>
              <a:ext uri="{FF2B5EF4-FFF2-40B4-BE49-F238E27FC236}">
                <a16:creationId xmlns:a16="http://schemas.microsoft.com/office/drawing/2014/main" id="{8BBE2AE3-D089-A45C-D0FF-AED1ED56FD71}"/>
              </a:ext>
            </a:extLst>
          </p:cNvPr>
          <p:cNvSpPr txBox="1"/>
          <p:nvPr/>
        </p:nvSpPr>
        <p:spPr>
          <a:xfrm>
            <a:off x="603115" y="184826"/>
            <a:ext cx="2305455" cy="369332"/>
          </a:xfrm>
          <a:prstGeom prst="rect">
            <a:avLst/>
          </a:prstGeom>
          <a:noFill/>
        </p:spPr>
        <p:txBody>
          <a:bodyPr wrap="square" rtlCol="0">
            <a:spAutoFit/>
          </a:bodyPr>
          <a:lstStyle/>
          <a:p>
            <a:r>
              <a:rPr lang="en-US" altLang="zh-CN" b="1" dirty="0" err="1"/>
              <a:t>Start_task</a:t>
            </a:r>
            <a:r>
              <a:rPr lang="zh-CN" altLang="en-US" b="1" dirty="0"/>
              <a:t>任务配置</a:t>
            </a:r>
          </a:p>
        </p:txBody>
      </p:sp>
      <p:sp>
        <p:nvSpPr>
          <p:cNvPr id="10" name="文本框 9">
            <a:extLst>
              <a:ext uri="{FF2B5EF4-FFF2-40B4-BE49-F238E27FC236}">
                <a16:creationId xmlns:a16="http://schemas.microsoft.com/office/drawing/2014/main" id="{D032F71B-5BAF-4871-4E22-1AFBDFE2EFF8}"/>
              </a:ext>
            </a:extLst>
          </p:cNvPr>
          <p:cNvSpPr txBox="1"/>
          <p:nvPr/>
        </p:nvSpPr>
        <p:spPr>
          <a:xfrm>
            <a:off x="6965004" y="184826"/>
            <a:ext cx="2305455" cy="369332"/>
          </a:xfrm>
          <a:prstGeom prst="rect">
            <a:avLst/>
          </a:prstGeom>
          <a:noFill/>
        </p:spPr>
        <p:txBody>
          <a:bodyPr wrap="square" rtlCol="0">
            <a:spAutoFit/>
          </a:bodyPr>
          <a:lstStyle/>
          <a:p>
            <a:r>
              <a:rPr lang="en-US" altLang="zh-CN" b="1" dirty="0"/>
              <a:t>task1</a:t>
            </a:r>
            <a:r>
              <a:rPr lang="zh-CN" altLang="en-US" b="1" dirty="0"/>
              <a:t>任务配置</a:t>
            </a:r>
          </a:p>
        </p:txBody>
      </p:sp>
      <p:sp>
        <p:nvSpPr>
          <p:cNvPr id="11" name="文本框 10">
            <a:extLst>
              <a:ext uri="{FF2B5EF4-FFF2-40B4-BE49-F238E27FC236}">
                <a16:creationId xmlns:a16="http://schemas.microsoft.com/office/drawing/2014/main" id="{9EC07270-A5D2-0AEA-5E18-C44DEABC9669}"/>
              </a:ext>
            </a:extLst>
          </p:cNvPr>
          <p:cNvSpPr txBox="1"/>
          <p:nvPr/>
        </p:nvSpPr>
        <p:spPr>
          <a:xfrm>
            <a:off x="603115" y="3328389"/>
            <a:ext cx="2305455" cy="369332"/>
          </a:xfrm>
          <a:prstGeom prst="rect">
            <a:avLst/>
          </a:prstGeom>
          <a:noFill/>
        </p:spPr>
        <p:txBody>
          <a:bodyPr wrap="square" rtlCol="0">
            <a:spAutoFit/>
          </a:bodyPr>
          <a:lstStyle/>
          <a:p>
            <a:r>
              <a:rPr lang="en-US" altLang="zh-CN" b="1" dirty="0"/>
              <a:t>task2</a:t>
            </a:r>
            <a:r>
              <a:rPr lang="zh-CN" altLang="en-US" b="1" dirty="0"/>
              <a:t>任务配置</a:t>
            </a:r>
          </a:p>
        </p:txBody>
      </p:sp>
      <p:sp>
        <p:nvSpPr>
          <p:cNvPr id="12" name="文本框 11">
            <a:extLst>
              <a:ext uri="{FF2B5EF4-FFF2-40B4-BE49-F238E27FC236}">
                <a16:creationId xmlns:a16="http://schemas.microsoft.com/office/drawing/2014/main" id="{5628273A-B6FA-D564-75E2-4F3F58C919E7}"/>
              </a:ext>
            </a:extLst>
          </p:cNvPr>
          <p:cNvSpPr txBox="1"/>
          <p:nvPr/>
        </p:nvSpPr>
        <p:spPr>
          <a:xfrm>
            <a:off x="6096000" y="3768805"/>
            <a:ext cx="4620270" cy="170540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首先对要创建的任务进行任务配置（前两个是进行宏定义方便后面直接使用）</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包括</a:t>
            </a:r>
            <a:r>
              <a:rPr lang="zh-CN" altLang="en-US" b="1" dirty="0">
                <a:solidFill>
                  <a:srgbClr val="FF0000"/>
                </a:solidFill>
                <a:latin typeface="微软雅黑" panose="020B0503020204020204" pitchFamily="34" charset="-122"/>
                <a:ea typeface="微软雅黑" panose="020B0503020204020204" pitchFamily="34" charset="-122"/>
              </a:rPr>
              <a:t>任务优先级，任务堆栈大小，任务句柄，任务具体执行函数的声明</a:t>
            </a:r>
          </a:p>
        </p:txBody>
      </p:sp>
    </p:spTree>
    <p:extLst>
      <p:ext uri="{BB962C8B-B14F-4D97-AF65-F5344CB8AC3E}">
        <p14:creationId xmlns:p14="http://schemas.microsoft.com/office/powerpoint/2010/main" val="1397308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121F3B5-9A00-DEDC-1D12-59FAC965311A}"/>
              </a:ext>
            </a:extLst>
          </p:cNvPr>
          <p:cNvPicPr>
            <a:picLocks noChangeAspect="1"/>
          </p:cNvPicPr>
          <p:nvPr/>
        </p:nvPicPr>
        <p:blipFill>
          <a:blip r:embed="rId2"/>
          <a:stretch>
            <a:fillRect/>
          </a:stretch>
        </p:blipFill>
        <p:spPr>
          <a:xfrm>
            <a:off x="0" y="-53502"/>
            <a:ext cx="12192000" cy="4799180"/>
          </a:xfrm>
          <a:prstGeom prst="rect">
            <a:avLst/>
          </a:prstGeom>
        </p:spPr>
      </p:pic>
      <p:sp>
        <p:nvSpPr>
          <p:cNvPr id="4" name="文本框 3">
            <a:extLst>
              <a:ext uri="{FF2B5EF4-FFF2-40B4-BE49-F238E27FC236}">
                <a16:creationId xmlns:a16="http://schemas.microsoft.com/office/drawing/2014/main" id="{21E92F41-5F35-5CBB-32F9-00C156F79BE2}"/>
              </a:ext>
            </a:extLst>
          </p:cNvPr>
          <p:cNvSpPr txBox="1"/>
          <p:nvPr/>
        </p:nvSpPr>
        <p:spPr>
          <a:xfrm>
            <a:off x="963038" y="4826675"/>
            <a:ext cx="10457234" cy="2031325"/>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直接进行</a:t>
            </a:r>
            <a:r>
              <a:rPr lang="en-US" altLang="zh-CN" b="1" dirty="0">
                <a:latin typeface="微软雅黑" panose="020B0503020204020204" pitchFamily="34" charset="-122"/>
                <a:ea typeface="微软雅黑" panose="020B0503020204020204" pitchFamily="34" charset="-122"/>
              </a:rPr>
              <a:t>main</a:t>
            </a:r>
            <a:r>
              <a:rPr lang="zh-CN" altLang="en-US" b="1" dirty="0">
                <a:latin typeface="微软雅黑" panose="020B0503020204020204" pitchFamily="34" charset="-122"/>
                <a:ea typeface="微软雅黑" panose="020B0503020204020204" pitchFamily="34" charset="-122"/>
              </a:rPr>
              <a:t>函数编写，内容首先为：中断优先级分组以及各种外设的初始化函数</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其次：调用函数 </a:t>
            </a:r>
            <a:r>
              <a:rPr lang="en-US" altLang="zh-CN" b="1" dirty="0" err="1">
                <a:solidFill>
                  <a:srgbClr val="FF0000"/>
                </a:solidFill>
                <a:latin typeface="微软雅黑" panose="020B0503020204020204" pitchFamily="34" charset="-122"/>
                <a:ea typeface="微软雅黑" panose="020B0503020204020204" pitchFamily="34" charset="-122"/>
              </a:rPr>
              <a:t>xTaskCreate</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进行开始任务的创建，在</a:t>
            </a:r>
            <a:r>
              <a:rPr lang="en-US" altLang="zh-CN" b="1" dirty="0">
                <a:latin typeface="微软雅黑" panose="020B0503020204020204" pitchFamily="34" charset="-122"/>
                <a:ea typeface="微软雅黑" panose="020B0503020204020204" pitchFamily="34" charset="-122"/>
              </a:rPr>
              <a:t>main</a:t>
            </a:r>
            <a:r>
              <a:rPr lang="zh-CN" altLang="en-US" b="1" dirty="0">
                <a:latin typeface="微软雅黑" panose="020B0503020204020204" pitchFamily="34" charset="-122"/>
                <a:ea typeface="微软雅黑" panose="020B0503020204020204" pitchFamily="34" charset="-122"/>
              </a:rPr>
              <a:t>函数中创建的是</a:t>
            </a:r>
            <a:r>
              <a:rPr lang="en-US" altLang="zh-CN" b="1" dirty="0" err="1">
                <a:latin typeface="微软雅黑" panose="020B0503020204020204" pitchFamily="34" charset="-122"/>
                <a:ea typeface="微软雅黑" panose="020B0503020204020204" pitchFamily="34" charset="-122"/>
              </a:rPr>
              <a:t>start_task</a:t>
            </a:r>
            <a:r>
              <a:rPr lang="zh-CN" altLang="en-US" b="1" dirty="0">
                <a:latin typeface="微软雅黑" panose="020B0503020204020204" pitchFamily="34" charset="-122"/>
                <a:ea typeface="微软雅黑" panose="020B0503020204020204" pitchFamily="34" charset="-122"/>
              </a:rPr>
              <a:t>任务，这个任务主要是为了创建其他两个任务，然后</a:t>
            </a:r>
            <a:r>
              <a:rPr lang="en-US" altLang="zh-CN" b="1" dirty="0" err="1">
                <a:latin typeface="微软雅黑" panose="020B0503020204020204" pitchFamily="34" charset="-122"/>
                <a:ea typeface="微软雅黑" panose="020B0503020204020204" pitchFamily="34" charset="-122"/>
              </a:rPr>
              <a:t>xTaskCreate</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函数需要填写</a:t>
            </a:r>
            <a:r>
              <a:rPr lang="zh-CN" altLang="en-US" b="1" dirty="0">
                <a:solidFill>
                  <a:srgbClr val="FF0000"/>
                </a:solidFill>
                <a:latin typeface="微软雅黑" panose="020B0503020204020204" pitchFamily="34" charset="-122"/>
                <a:ea typeface="微软雅黑" panose="020B0503020204020204" pitchFamily="34" charset="-122"/>
              </a:rPr>
              <a:t>参数</a:t>
            </a:r>
            <a:r>
              <a:rPr lang="zh-CN" altLang="en-US" b="1" dirty="0">
                <a:latin typeface="微软雅黑" panose="020B0503020204020204" pitchFamily="34" charset="-122"/>
                <a:ea typeface="微软雅黑" panose="020B0503020204020204" pitchFamily="34" charset="-122"/>
              </a:rPr>
              <a:t>，就是之前的宏定义和配置，包括</a:t>
            </a:r>
            <a:r>
              <a:rPr lang="zh-CN" altLang="en-US" b="1" dirty="0">
                <a:solidFill>
                  <a:srgbClr val="FF0000"/>
                </a:solidFill>
                <a:latin typeface="微软雅黑" panose="020B0503020204020204" pitchFamily="34" charset="-122"/>
                <a:ea typeface="微软雅黑" panose="020B0503020204020204" pitchFamily="34" charset="-122"/>
              </a:rPr>
              <a:t>任务函数，任务名称，堆栈大小等</a:t>
            </a:r>
            <a:endParaRPr lang="en-US" altLang="zh-CN" b="1" dirty="0">
              <a:solidFill>
                <a:srgbClr val="FF0000"/>
              </a:solidFill>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最后：调用函数 </a:t>
            </a:r>
            <a:r>
              <a:rPr lang="en-US" altLang="zh-CN" b="1" dirty="0" err="1">
                <a:solidFill>
                  <a:srgbClr val="FF0000"/>
                </a:solidFill>
                <a:latin typeface="微软雅黑" panose="020B0503020204020204" pitchFamily="34" charset="-122"/>
                <a:ea typeface="微软雅黑" panose="020B0503020204020204" pitchFamily="34" charset="-122"/>
              </a:rPr>
              <a:t>vTaskStartScheduler</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开启 </a:t>
            </a:r>
            <a:r>
              <a:rPr lang="en-US" altLang="zh-CN" b="1" dirty="0" err="1">
                <a:latin typeface="微软雅黑" panose="020B0503020204020204" pitchFamily="34" charset="-122"/>
                <a:ea typeface="微软雅黑" panose="020B0503020204020204" pitchFamily="34" charset="-122"/>
              </a:rPr>
              <a:t>FreeRTOS</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的任务调度器，</a:t>
            </a:r>
            <a:r>
              <a:rPr lang="en-US" altLang="zh-CN" b="1" dirty="0" err="1">
                <a:latin typeface="微软雅黑" panose="020B0503020204020204" pitchFamily="34" charset="-122"/>
                <a:ea typeface="微软雅黑" panose="020B0503020204020204" pitchFamily="34" charset="-122"/>
              </a:rPr>
              <a:t>FreeRTOS</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开始</a:t>
            </a:r>
            <a:r>
              <a:rPr lang="zh-CN" altLang="en-US" b="1" dirty="0">
                <a:solidFill>
                  <a:srgbClr val="FF0000"/>
                </a:solidFill>
                <a:latin typeface="微软雅黑" panose="020B0503020204020204" pitchFamily="34" charset="-122"/>
                <a:ea typeface="微软雅黑" panose="020B0503020204020204" pitchFamily="34" charset="-122"/>
              </a:rPr>
              <a:t>运行</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511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9182AB-A1C8-3CE9-326C-3E26E584652D}"/>
              </a:ext>
            </a:extLst>
          </p:cNvPr>
          <p:cNvPicPr>
            <a:picLocks noChangeAspect="1"/>
          </p:cNvPicPr>
          <p:nvPr/>
        </p:nvPicPr>
        <p:blipFill>
          <a:blip r:embed="rId2"/>
          <a:stretch>
            <a:fillRect/>
          </a:stretch>
        </p:blipFill>
        <p:spPr>
          <a:xfrm>
            <a:off x="0" y="0"/>
            <a:ext cx="8146286" cy="6858000"/>
          </a:xfrm>
          <a:prstGeom prst="rect">
            <a:avLst/>
          </a:prstGeom>
        </p:spPr>
      </p:pic>
      <p:sp>
        <p:nvSpPr>
          <p:cNvPr id="4" name="文本框 3">
            <a:extLst>
              <a:ext uri="{FF2B5EF4-FFF2-40B4-BE49-F238E27FC236}">
                <a16:creationId xmlns:a16="http://schemas.microsoft.com/office/drawing/2014/main" id="{57EA5C35-1949-CE9E-CFE7-AAE8E8D289AC}"/>
              </a:ext>
            </a:extLst>
          </p:cNvPr>
          <p:cNvSpPr txBox="1"/>
          <p:nvPr/>
        </p:nvSpPr>
        <p:spPr>
          <a:xfrm>
            <a:off x="8146287" y="0"/>
            <a:ext cx="4045713" cy="6927666"/>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然后进行三个任务函数的编写</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首先是开始任务</a:t>
            </a:r>
            <a:r>
              <a:rPr lang="en-US" altLang="zh-CN" b="1" dirty="0" err="1">
                <a:latin typeface="微软雅黑" panose="020B0503020204020204" pitchFamily="34" charset="-122"/>
                <a:ea typeface="微软雅黑" panose="020B0503020204020204" pitchFamily="34" charset="-122"/>
              </a:rPr>
              <a:t>start_task</a:t>
            </a:r>
            <a:r>
              <a:rPr lang="zh-CN" altLang="en-US" b="1" dirty="0">
                <a:latin typeface="微软雅黑" panose="020B0503020204020204" pitchFamily="34" charset="-122"/>
                <a:ea typeface="微软雅黑" panose="020B0503020204020204" pitchFamily="34" charset="-122"/>
              </a:rPr>
              <a:t>的任务函数</a:t>
            </a: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err="1">
                <a:latin typeface="微软雅黑" panose="020B0503020204020204" pitchFamily="34" charset="-122"/>
                <a:ea typeface="微软雅黑" panose="020B0503020204020204" pitchFamily="34" charset="-122"/>
              </a:rPr>
              <a:t>start_task</a:t>
            </a:r>
            <a:r>
              <a:rPr lang="zh-CN" altLang="en-US" b="1" dirty="0">
                <a:latin typeface="微软雅黑" panose="020B0503020204020204" pitchFamily="34" charset="-122"/>
                <a:ea typeface="微软雅黑" panose="020B0503020204020204" pitchFamily="34" charset="-122"/>
              </a:rPr>
              <a:t>的任务函数的具体执行内容就是创建另外两个函数，所以这里需要调用两次</a:t>
            </a:r>
            <a:r>
              <a:rPr lang="en-US" altLang="zh-CN" b="1" dirty="0" err="1">
                <a:solidFill>
                  <a:srgbClr val="FF0000"/>
                </a:solidFill>
                <a:latin typeface="微软雅黑" panose="020B0503020204020204" pitchFamily="34" charset="-122"/>
                <a:ea typeface="微软雅黑" panose="020B0503020204020204" pitchFamily="34" charset="-122"/>
              </a:rPr>
              <a:t>xTaskCreate</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进行</a:t>
            </a:r>
            <a:r>
              <a:rPr lang="en-US" altLang="zh-CN" b="1" dirty="0">
                <a:latin typeface="微软雅黑" panose="020B0503020204020204" pitchFamily="34" charset="-122"/>
                <a:ea typeface="微软雅黑" panose="020B0503020204020204" pitchFamily="34" charset="-122"/>
              </a:rPr>
              <a:t>Task1</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Task2</a:t>
            </a:r>
            <a:r>
              <a:rPr lang="zh-CN" altLang="en-US" b="1" dirty="0">
                <a:latin typeface="微软雅黑" panose="020B0503020204020204" pitchFamily="34" charset="-122"/>
                <a:ea typeface="微软雅黑" panose="020B0503020204020204" pitchFamily="34" charset="-122"/>
              </a:rPr>
              <a:t>的创建并填写参数</a:t>
            </a: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创建完两个需要的任务之后，调用</a:t>
            </a:r>
            <a:r>
              <a:rPr lang="en-US" altLang="zh-CN" b="1" dirty="0" err="1">
                <a:solidFill>
                  <a:srgbClr val="FF0000"/>
                </a:solidFill>
                <a:latin typeface="微软雅黑" panose="020B0503020204020204" pitchFamily="34" charset="-122"/>
                <a:ea typeface="微软雅黑" panose="020B0503020204020204" pitchFamily="34" charset="-122"/>
              </a:rPr>
              <a:t>vTaskDelete</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将开始任务进行删除</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需要填写的参数是被删除任务的任务句柄，这里是</a:t>
            </a:r>
            <a:r>
              <a:rPr lang="en-US" altLang="zh-CN" b="1" dirty="0" err="1">
                <a:solidFill>
                  <a:srgbClr val="FF0000"/>
                </a:solidFill>
                <a:latin typeface="微软雅黑" panose="020B0503020204020204" pitchFamily="34" charset="-122"/>
                <a:ea typeface="微软雅黑" panose="020B0503020204020204" pitchFamily="34" charset="-122"/>
              </a:rPr>
              <a:t>StartTask_Handler</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b="1" dirty="0" err="1">
                <a:solidFill>
                  <a:srgbClr val="FF0000"/>
                </a:solidFill>
                <a:latin typeface="微软雅黑" panose="020B0503020204020204" pitchFamily="34" charset="-122"/>
                <a:ea typeface="微软雅黑" panose="020B0503020204020204" pitchFamily="34" charset="-122"/>
              </a:rPr>
              <a:t>taskENTER_CRITICAL</a:t>
            </a:r>
            <a:r>
              <a:rPr lang="en-US" altLang="zh-CN" sz="1600" b="1" dirty="0">
                <a:solidFill>
                  <a:srgbClr val="FF0000"/>
                </a:solidFill>
                <a:latin typeface="微软雅黑" panose="020B0503020204020204" pitchFamily="34" charset="-122"/>
                <a:ea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rPr>
              <a:t>进入临界区</a:t>
            </a:r>
            <a:r>
              <a:rPr lang="zh-CN" altLang="en-US" sz="1600" b="1" dirty="0">
                <a:latin typeface="微软雅黑" panose="020B0503020204020204" pitchFamily="34" charset="-122"/>
                <a:ea typeface="微软雅黑" panose="020B0503020204020204" pitchFamily="34" charset="-122"/>
              </a:rPr>
              <a:t>是关闭中断，防止其他任务打断开始任务进行任务切换，任务创建后退出临界区，再根据优先级切换任务</a:t>
            </a:r>
          </a:p>
        </p:txBody>
      </p:sp>
      <p:cxnSp>
        <p:nvCxnSpPr>
          <p:cNvPr id="6" name="直接连接符 5">
            <a:extLst>
              <a:ext uri="{FF2B5EF4-FFF2-40B4-BE49-F238E27FC236}">
                <a16:creationId xmlns:a16="http://schemas.microsoft.com/office/drawing/2014/main" id="{3B208292-2852-3B4B-B6A9-9CAD2310E9EA}"/>
              </a:ext>
            </a:extLst>
          </p:cNvPr>
          <p:cNvCxnSpPr/>
          <p:nvPr/>
        </p:nvCxnSpPr>
        <p:spPr>
          <a:xfrm>
            <a:off x="583660" y="3813243"/>
            <a:ext cx="756262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337B050-AB47-A39C-260C-35861EA3AE2A}"/>
              </a:ext>
            </a:extLst>
          </p:cNvPr>
          <p:cNvCxnSpPr/>
          <p:nvPr/>
        </p:nvCxnSpPr>
        <p:spPr>
          <a:xfrm>
            <a:off x="583660" y="5943600"/>
            <a:ext cx="756262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6951C9C-EFFC-E153-C7CB-56DD929044C6}"/>
              </a:ext>
            </a:extLst>
          </p:cNvPr>
          <p:cNvCxnSpPr/>
          <p:nvPr/>
        </p:nvCxnSpPr>
        <p:spPr>
          <a:xfrm flipH="1" flipV="1">
            <a:off x="5457217" y="1673157"/>
            <a:ext cx="3920247" cy="3803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4165D5D-A31F-A369-FE2B-8A847C9CA689}"/>
              </a:ext>
            </a:extLst>
          </p:cNvPr>
          <p:cNvCxnSpPr/>
          <p:nvPr/>
        </p:nvCxnSpPr>
        <p:spPr>
          <a:xfrm flipH="1">
            <a:off x="5331751" y="6400800"/>
            <a:ext cx="5514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80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CB4CD0-A11C-F9C7-9B91-3097E76250E2}"/>
              </a:ext>
            </a:extLst>
          </p:cNvPr>
          <p:cNvPicPr>
            <a:picLocks noChangeAspect="1"/>
          </p:cNvPicPr>
          <p:nvPr/>
        </p:nvPicPr>
        <p:blipFill>
          <a:blip r:embed="rId2"/>
          <a:stretch>
            <a:fillRect/>
          </a:stretch>
        </p:blipFill>
        <p:spPr>
          <a:xfrm>
            <a:off x="-1" y="-1"/>
            <a:ext cx="10773333" cy="5223753"/>
          </a:xfrm>
          <a:prstGeom prst="rect">
            <a:avLst/>
          </a:prstGeom>
        </p:spPr>
      </p:pic>
      <p:sp>
        <p:nvSpPr>
          <p:cNvPr id="4" name="文本框 3">
            <a:extLst>
              <a:ext uri="{FF2B5EF4-FFF2-40B4-BE49-F238E27FC236}">
                <a16:creationId xmlns:a16="http://schemas.microsoft.com/office/drawing/2014/main" id="{7EB38575-910B-883E-DC04-F3209FC65F61}"/>
              </a:ext>
            </a:extLst>
          </p:cNvPr>
          <p:cNvSpPr txBox="1"/>
          <p:nvPr/>
        </p:nvSpPr>
        <p:spPr>
          <a:xfrm>
            <a:off x="1118681" y="5671226"/>
            <a:ext cx="462063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编写</a:t>
            </a:r>
            <a:r>
              <a:rPr lang="en-US" altLang="zh-CN" sz="2400" b="1" dirty="0">
                <a:latin typeface="微软雅黑" panose="020B0503020204020204" pitchFamily="34" charset="-122"/>
                <a:ea typeface="微软雅黑" panose="020B0503020204020204" pitchFamily="34" charset="-122"/>
              </a:rPr>
              <a:t>task1</a:t>
            </a:r>
            <a:r>
              <a:rPr lang="zh-CN" altLang="en-US" sz="2400" b="1" dirty="0">
                <a:latin typeface="微软雅黑" panose="020B0503020204020204" pitchFamily="34" charset="-122"/>
                <a:ea typeface="微软雅黑" panose="020B0503020204020204" pitchFamily="34" charset="-122"/>
              </a:rPr>
              <a:t>任务的内容</a:t>
            </a:r>
          </a:p>
        </p:txBody>
      </p:sp>
    </p:spTree>
    <p:extLst>
      <p:ext uri="{BB962C8B-B14F-4D97-AF65-F5344CB8AC3E}">
        <p14:creationId xmlns:p14="http://schemas.microsoft.com/office/powerpoint/2010/main" val="222375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015677-83FE-2BC9-CD35-486567FE3ED5}"/>
              </a:ext>
            </a:extLst>
          </p:cNvPr>
          <p:cNvPicPr>
            <a:picLocks noChangeAspect="1"/>
          </p:cNvPicPr>
          <p:nvPr/>
        </p:nvPicPr>
        <p:blipFill>
          <a:blip r:embed="rId2"/>
          <a:stretch>
            <a:fillRect/>
          </a:stretch>
        </p:blipFill>
        <p:spPr>
          <a:xfrm>
            <a:off x="814922" y="1482609"/>
            <a:ext cx="9764488" cy="3600953"/>
          </a:xfrm>
          <a:prstGeom prst="rect">
            <a:avLst/>
          </a:prstGeom>
        </p:spPr>
      </p:pic>
      <p:sp>
        <p:nvSpPr>
          <p:cNvPr id="4" name="文本框 3">
            <a:extLst>
              <a:ext uri="{FF2B5EF4-FFF2-40B4-BE49-F238E27FC236}">
                <a16:creationId xmlns:a16="http://schemas.microsoft.com/office/drawing/2014/main" id="{91A59661-F2E2-65ED-0263-CE7CD1F2CA7B}"/>
              </a:ext>
            </a:extLst>
          </p:cNvPr>
          <p:cNvSpPr txBox="1"/>
          <p:nvPr/>
        </p:nvSpPr>
        <p:spPr>
          <a:xfrm>
            <a:off x="1118681" y="5671226"/>
            <a:ext cx="462063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编写</a:t>
            </a:r>
            <a:r>
              <a:rPr lang="en-US" altLang="zh-CN" sz="2400" b="1" dirty="0">
                <a:latin typeface="微软雅黑" panose="020B0503020204020204" pitchFamily="34" charset="-122"/>
                <a:ea typeface="微软雅黑" panose="020B0503020204020204" pitchFamily="34" charset="-122"/>
              </a:rPr>
              <a:t>task2</a:t>
            </a:r>
            <a:r>
              <a:rPr lang="zh-CN" altLang="en-US" sz="2400" b="1" dirty="0">
                <a:latin typeface="微软雅黑" panose="020B0503020204020204" pitchFamily="34" charset="-122"/>
                <a:ea typeface="微软雅黑" panose="020B0503020204020204" pitchFamily="34" charset="-122"/>
              </a:rPr>
              <a:t>任务的内容</a:t>
            </a:r>
          </a:p>
        </p:txBody>
      </p:sp>
    </p:spTree>
    <p:extLst>
      <p:ext uri="{BB962C8B-B14F-4D97-AF65-F5344CB8AC3E}">
        <p14:creationId xmlns:p14="http://schemas.microsoft.com/office/powerpoint/2010/main" val="4273992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989196-31D3-F1EA-8717-E1C9250D84D3}"/>
              </a:ext>
            </a:extLst>
          </p:cNvPr>
          <p:cNvPicPr>
            <a:picLocks noChangeAspect="1"/>
          </p:cNvPicPr>
          <p:nvPr/>
        </p:nvPicPr>
        <p:blipFill>
          <a:blip r:embed="rId2"/>
          <a:stretch>
            <a:fillRect/>
          </a:stretch>
        </p:blipFill>
        <p:spPr>
          <a:xfrm>
            <a:off x="1422324" y="686758"/>
            <a:ext cx="7868748" cy="5153744"/>
          </a:xfrm>
          <a:prstGeom prst="rect">
            <a:avLst/>
          </a:prstGeom>
        </p:spPr>
      </p:pic>
      <p:sp>
        <p:nvSpPr>
          <p:cNvPr id="5" name="文本框 4">
            <a:extLst>
              <a:ext uri="{FF2B5EF4-FFF2-40B4-BE49-F238E27FC236}">
                <a16:creationId xmlns:a16="http://schemas.microsoft.com/office/drawing/2014/main" id="{C40D7D81-8767-7BBB-2B0F-F712E28C3BD4}"/>
              </a:ext>
            </a:extLst>
          </p:cNvPr>
          <p:cNvSpPr txBox="1"/>
          <p:nvPr/>
        </p:nvSpPr>
        <p:spPr>
          <a:xfrm>
            <a:off x="6634262" y="949404"/>
            <a:ext cx="3657601" cy="2536400"/>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串口助手打印信息，可以看出，任务</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优先级高，任务</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先执行，然后延时阻塞，任务</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执行，延时阻塞，</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再执行，到任务</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执行</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次，任务</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将任务</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删除，后面</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一直执行，符合预期</a:t>
            </a:r>
          </a:p>
        </p:txBody>
      </p:sp>
    </p:spTree>
    <p:extLst>
      <p:ext uri="{BB962C8B-B14F-4D97-AF65-F5344CB8AC3E}">
        <p14:creationId xmlns:p14="http://schemas.microsoft.com/office/powerpoint/2010/main" val="135805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7A42045-332D-01CE-571C-5C0EFE282665}"/>
              </a:ext>
            </a:extLst>
          </p:cNvPr>
          <p:cNvSpPr txBox="1"/>
          <p:nvPr/>
        </p:nvSpPr>
        <p:spPr>
          <a:xfrm>
            <a:off x="201108" y="450995"/>
            <a:ext cx="5457217" cy="2308324"/>
          </a:xfrm>
          <a:prstGeom prst="rect">
            <a:avLst/>
          </a:prstGeom>
          <a:noFill/>
        </p:spPr>
        <p:txBody>
          <a:bodyPr wrap="square" rtlCol="0">
            <a:spAutoFit/>
          </a:bodyPr>
          <a:lstStyle/>
          <a:p>
            <a:r>
              <a:rPr lang="en-US" altLang="zh-CN" b="1" dirty="0" err="1"/>
              <a:t>vTaskStartScheduler</a:t>
            </a:r>
            <a:r>
              <a:rPr lang="en-US" altLang="zh-CN" b="1" dirty="0"/>
              <a:t>();          //</a:t>
            </a:r>
            <a:r>
              <a:rPr lang="zh-CN" altLang="en-US" b="1" dirty="0"/>
              <a:t>该函数被调用之后，开启任务调度，</a:t>
            </a:r>
            <a:r>
              <a:rPr lang="en-US" altLang="zh-CN" b="1" dirty="0" err="1"/>
              <a:t>freertos</a:t>
            </a:r>
            <a:r>
              <a:rPr lang="zh-CN" altLang="en-US" b="1" dirty="0"/>
              <a:t>开始运行，然后开始任务</a:t>
            </a:r>
            <a:r>
              <a:rPr lang="en-US" altLang="zh-CN" b="1" dirty="0" err="1"/>
              <a:t>start_task</a:t>
            </a:r>
            <a:r>
              <a:rPr lang="en-US" altLang="zh-CN" b="1" dirty="0"/>
              <a:t>()</a:t>
            </a:r>
            <a:r>
              <a:rPr lang="zh-CN" altLang="en-US" b="1" dirty="0"/>
              <a:t>就开始执行了</a:t>
            </a:r>
            <a:endParaRPr lang="en-US" altLang="zh-CN" b="1" dirty="0"/>
          </a:p>
          <a:p>
            <a:endParaRPr lang="en-US" altLang="zh-CN" b="1" dirty="0"/>
          </a:p>
          <a:p>
            <a:r>
              <a:rPr lang="zh-CN" altLang="en-US" b="1" dirty="0"/>
              <a:t>创建了</a:t>
            </a:r>
            <a:r>
              <a:rPr lang="en-US" altLang="zh-CN" b="1" dirty="0"/>
              <a:t>task1</a:t>
            </a:r>
            <a:r>
              <a:rPr lang="zh-CN" altLang="en-US" b="1" dirty="0"/>
              <a:t>任务，然后</a:t>
            </a:r>
            <a:r>
              <a:rPr lang="en-US" altLang="zh-CN" b="1" dirty="0"/>
              <a:t>task1</a:t>
            </a:r>
            <a:r>
              <a:rPr lang="zh-CN" altLang="en-US" b="1" dirty="0"/>
              <a:t>优先级高，就先执行任务</a:t>
            </a:r>
            <a:r>
              <a:rPr lang="en-US" altLang="zh-CN" b="1" dirty="0"/>
              <a:t>1</a:t>
            </a:r>
            <a:r>
              <a:rPr lang="zh-CN" altLang="en-US" b="1" dirty="0"/>
              <a:t>，然后遇到阻塞，创建</a:t>
            </a:r>
            <a:r>
              <a:rPr lang="en-US" altLang="zh-CN" b="1" dirty="0"/>
              <a:t>task2</a:t>
            </a:r>
            <a:r>
              <a:rPr lang="zh-CN" altLang="en-US" b="1" dirty="0"/>
              <a:t>，优先级更高，执行</a:t>
            </a:r>
            <a:r>
              <a:rPr lang="en-US" altLang="zh-CN" b="1" dirty="0"/>
              <a:t>task2</a:t>
            </a:r>
            <a:r>
              <a:rPr lang="zh-CN" altLang="en-US" b="1" dirty="0"/>
              <a:t>，再遇到阻塞延时，返回开始任务，删除开始任务，后面就是交替执行</a:t>
            </a:r>
          </a:p>
        </p:txBody>
      </p:sp>
      <p:pic>
        <p:nvPicPr>
          <p:cNvPr id="4" name="图片 3">
            <a:extLst>
              <a:ext uri="{FF2B5EF4-FFF2-40B4-BE49-F238E27FC236}">
                <a16:creationId xmlns:a16="http://schemas.microsoft.com/office/drawing/2014/main" id="{0716AD40-402C-4139-18F1-41478E1D4FE2}"/>
              </a:ext>
            </a:extLst>
          </p:cNvPr>
          <p:cNvPicPr>
            <a:picLocks noChangeAspect="1"/>
          </p:cNvPicPr>
          <p:nvPr/>
        </p:nvPicPr>
        <p:blipFill>
          <a:blip r:embed="rId2"/>
          <a:stretch>
            <a:fillRect/>
          </a:stretch>
        </p:blipFill>
        <p:spPr>
          <a:xfrm>
            <a:off x="6341778" y="882632"/>
            <a:ext cx="5649113" cy="1876687"/>
          </a:xfrm>
          <a:prstGeom prst="rect">
            <a:avLst/>
          </a:prstGeom>
        </p:spPr>
      </p:pic>
      <p:pic>
        <p:nvPicPr>
          <p:cNvPr id="6" name="图片 5">
            <a:extLst>
              <a:ext uri="{FF2B5EF4-FFF2-40B4-BE49-F238E27FC236}">
                <a16:creationId xmlns:a16="http://schemas.microsoft.com/office/drawing/2014/main" id="{8B26E098-C02E-BFA6-F6AE-1EE863C45233}"/>
              </a:ext>
            </a:extLst>
          </p:cNvPr>
          <p:cNvPicPr>
            <a:picLocks noChangeAspect="1"/>
          </p:cNvPicPr>
          <p:nvPr/>
        </p:nvPicPr>
        <p:blipFill>
          <a:blip r:embed="rId3"/>
          <a:stretch>
            <a:fillRect/>
          </a:stretch>
        </p:blipFill>
        <p:spPr>
          <a:xfrm>
            <a:off x="38476" y="3429000"/>
            <a:ext cx="5782482" cy="1924319"/>
          </a:xfrm>
          <a:prstGeom prst="rect">
            <a:avLst/>
          </a:prstGeom>
        </p:spPr>
      </p:pic>
      <p:pic>
        <p:nvPicPr>
          <p:cNvPr id="8" name="图片 7">
            <a:extLst>
              <a:ext uri="{FF2B5EF4-FFF2-40B4-BE49-F238E27FC236}">
                <a16:creationId xmlns:a16="http://schemas.microsoft.com/office/drawing/2014/main" id="{99BA6932-007B-748A-B33C-F63F8DDBF08D}"/>
              </a:ext>
            </a:extLst>
          </p:cNvPr>
          <p:cNvPicPr>
            <a:picLocks noChangeAspect="1"/>
          </p:cNvPicPr>
          <p:nvPr/>
        </p:nvPicPr>
        <p:blipFill>
          <a:blip r:embed="rId4"/>
          <a:stretch>
            <a:fillRect/>
          </a:stretch>
        </p:blipFill>
        <p:spPr>
          <a:xfrm>
            <a:off x="6875937" y="3084178"/>
            <a:ext cx="5277587" cy="828791"/>
          </a:xfrm>
          <a:prstGeom prst="rect">
            <a:avLst/>
          </a:prstGeom>
        </p:spPr>
      </p:pic>
      <p:pic>
        <p:nvPicPr>
          <p:cNvPr id="10" name="图片 9">
            <a:extLst>
              <a:ext uri="{FF2B5EF4-FFF2-40B4-BE49-F238E27FC236}">
                <a16:creationId xmlns:a16="http://schemas.microsoft.com/office/drawing/2014/main" id="{3B02A469-FB69-6791-5584-3E9D88BCAF8F}"/>
              </a:ext>
            </a:extLst>
          </p:cNvPr>
          <p:cNvPicPr>
            <a:picLocks noChangeAspect="1"/>
          </p:cNvPicPr>
          <p:nvPr/>
        </p:nvPicPr>
        <p:blipFill>
          <a:blip r:embed="rId5"/>
          <a:stretch>
            <a:fillRect/>
          </a:stretch>
        </p:blipFill>
        <p:spPr>
          <a:xfrm>
            <a:off x="0" y="5611011"/>
            <a:ext cx="5020376" cy="885949"/>
          </a:xfrm>
          <a:prstGeom prst="rect">
            <a:avLst/>
          </a:prstGeom>
        </p:spPr>
      </p:pic>
      <p:pic>
        <p:nvPicPr>
          <p:cNvPr id="12" name="图片 11">
            <a:extLst>
              <a:ext uri="{FF2B5EF4-FFF2-40B4-BE49-F238E27FC236}">
                <a16:creationId xmlns:a16="http://schemas.microsoft.com/office/drawing/2014/main" id="{25F5611E-2BB4-D8F6-6382-4916CF0E0FB7}"/>
              </a:ext>
            </a:extLst>
          </p:cNvPr>
          <p:cNvPicPr>
            <a:picLocks noChangeAspect="1"/>
          </p:cNvPicPr>
          <p:nvPr/>
        </p:nvPicPr>
        <p:blipFill>
          <a:blip r:embed="rId6"/>
          <a:stretch>
            <a:fillRect/>
          </a:stretch>
        </p:blipFill>
        <p:spPr>
          <a:xfrm>
            <a:off x="9098507" y="4133487"/>
            <a:ext cx="1824598" cy="2724513"/>
          </a:xfrm>
          <a:prstGeom prst="rect">
            <a:avLst/>
          </a:prstGeom>
        </p:spPr>
      </p:pic>
      <p:sp>
        <p:nvSpPr>
          <p:cNvPr id="13" name="文本框 12">
            <a:extLst>
              <a:ext uri="{FF2B5EF4-FFF2-40B4-BE49-F238E27FC236}">
                <a16:creationId xmlns:a16="http://schemas.microsoft.com/office/drawing/2014/main" id="{89DC04A2-A265-9AA8-F7FC-909F60B2062B}"/>
              </a:ext>
            </a:extLst>
          </p:cNvPr>
          <p:cNvSpPr txBox="1"/>
          <p:nvPr/>
        </p:nvSpPr>
        <p:spPr>
          <a:xfrm>
            <a:off x="6609522" y="4237828"/>
            <a:ext cx="2067339"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串口打印结果显示</a:t>
            </a:r>
          </a:p>
        </p:txBody>
      </p:sp>
      <p:sp>
        <p:nvSpPr>
          <p:cNvPr id="14" name="文本框 13">
            <a:extLst>
              <a:ext uri="{FF2B5EF4-FFF2-40B4-BE49-F238E27FC236}">
                <a16:creationId xmlns:a16="http://schemas.microsoft.com/office/drawing/2014/main" id="{4FB08514-01DC-22F1-F2E0-F90B3688B006}"/>
              </a:ext>
            </a:extLst>
          </p:cNvPr>
          <p:cNvSpPr txBox="1"/>
          <p:nvPr/>
        </p:nvSpPr>
        <p:spPr>
          <a:xfrm>
            <a:off x="5903844" y="4850296"/>
            <a:ext cx="3061252" cy="2031325"/>
          </a:xfrm>
          <a:prstGeom prst="rect">
            <a:avLst/>
          </a:prstGeom>
          <a:noFill/>
        </p:spPr>
        <p:txBody>
          <a:bodyPr wrap="square" rtlCol="0">
            <a:spAutoFit/>
          </a:bodyPr>
          <a:lstStyle/>
          <a:p>
            <a:r>
              <a:rPr lang="zh-CN" altLang="en-US" b="1" dirty="0"/>
              <a:t>但是任务</a:t>
            </a:r>
            <a:r>
              <a:rPr lang="en-US" altLang="zh-CN" b="1" dirty="0"/>
              <a:t>2</a:t>
            </a:r>
            <a:r>
              <a:rPr lang="zh-CN" altLang="en-US" b="1" dirty="0"/>
              <a:t>比</a:t>
            </a:r>
            <a:r>
              <a:rPr lang="en-US" altLang="zh-CN" b="1" dirty="0"/>
              <a:t>1</a:t>
            </a:r>
            <a:r>
              <a:rPr lang="zh-CN" altLang="en-US" b="1" dirty="0"/>
              <a:t>优先级更高，我不想让</a:t>
            </a:r>
            <a:r>
              <a:rPr lang="en-US" altLang="zh-CN" b="1" dirty="0"/>
              <a:t>1</a:t>
            </a:r>
            <a:r>
              <a:rPr lang="zh-CN" altLang="en-US" b="1" dirty="0"/>
              <a:t>先执行，任务切换是在中断中进行的，所以我希望可以将两个任务都创建完成之后再根据优先级开启任务切换，加入</a:t>
            </a:r>
            <a:r>
              <a:rPr lang="en-US" altLang="zh-CN" b="1" dirty="0" err="1"/>
              <a:t>taskENTER_CRITICAL</a:t>
            </a:r>
            <a:r>
              <a:rPr lang="en-US" altLang="zh-CN" b="1" dirty="0"/>
              <a:t>()</a:t>
            </a:r>
            <a:endParaRPr lang="zh-CN" altLang="en-US" b="1" dirty="0"/>
          </a:p>
        </p:txBody>
      </p:sp>
    </p:spTree>
    <p:extLst>
      <p:ext uri="{BB962C8B-B14F-4D97-AF65-F5344CB8AC3E}">
        <p14:creationId xmlns:p14="http://schemas.microsoft.com/office/powerpoint/2010/main" val="2224245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26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654E003-3FAD-E43A-FB03-1BAF919B1125}"/>
              </a:ext>
            </a:extLst>
          </p:cNvPr>
          <p:cNvPicPr>
            <a:picLocks noChangeAspect="1"/>
          </p:cNvPicPr>
          <p:nvPr/>
        </p:nvPicPr>
        <p:blipFill>
          <a:blip r:embed="rId2"/>
          <a:stretch>
            <a:fillRect/>
          </a:stretch>
        </p:blipFill>
        <p:spPr>
          <a:xfrm>
            <a:off x="1185177" y="728285"/>
            <a:ext cx="9821646" cy="5401429"/>
          </a:xfrm>
          <a:prstGeom prst="rect">
            <a:avLst/>
          </a:prstGeom>
        </p:spPr>
      </p:pic>
      <p:sp>
        <p:nvSpPr>
          <p:cNvPr id="6" name="文本框 5">
            <a:extLst>
              <a:ext uri="{FF2B5EF4-FFF2-40B4-BE49-F238E27FC236}">
                <a16:creationId xmlns:a16="http://schemas.microsoft.com/office/drawing/2014/main" id="{C3769EE1-361F-F915-5C4B-DD0177EFC3BD}"/>
              </a:ext>
            </a:extLst>
          </p:cNvPr>
          <p:cNvSpPr txBox="1"/>
          <p:nvPr/>
        </p:nvSpPr>
        <p:spPr>
          <a:xfrm>
            <a:off x="7344382" y="5107022"/>
            <a:ext cx="3073941" cy="379378"/>
          </a:xfrm>
          <a:prstGeom prst="rect">
            <a:avLst/>
          </a:prstGeom>
          <a:noFill/>
        </p:spPr>
        <p:txBody>
          <a:bodyPr wrap="square" rtlCol="0">
            <a:spAutoFit/>
          </a:bodyPr>
          <a:lstStyle/>
          <a:p>
            <a:r>
              <a:rPr lang="en-US" altLang="zh-CN" b="1" dirty="0"/>
              <a:t>Freertos</a:t>
            </a:r>
            <a:r>
              <a:rPr lang="zh-CN" altLang="en-US" b="1" dirty="0"/>
              <a:t>自动分配</a:t>
            </a:r>
          </a:p>
        </p:txBody>
      </p:sp>
      <p:cxnSp>
        <p:nvCxnSpPr>
          <p:cNvPr id="8" name="直接连接符 7">
            <a:extLst>
              <a:ext uri="{FF2B5EF4-FFF2-40B4-BE49-F238E27FC236}">
                <a16:creationId xmlns:a16="http://schemas.microsoft.com/office/drawing/2014/main" id="{2691658F-F258-3B3F-735C-2F86D1696526}"/>
              </a:ext>
            </a:extLst>
          </p:cNvPr>
          <p:cNvCxnSpPr/>
          <p:nvPr/>
        </p:nvCxnSpPr>
        <p:spPr>
          <a:xfrm>
            <a:off x="9406647" y="6031148"/>
            <a:ext cx="15418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CF5E51D-BD14-1EC9-F0BC-30CA56DC5C55}"/>
              </a:ext>
            </a:extLst>
          </p:cNvPr>
          <p:cNvCxnSpPr>
            <a:cxnSpLocks/>
          </p:cNvCxnSpPr>
          <p:nvPr/>
        </p:nvCxnSpPr>
        <p:spPr>
          <a:xfrm>
            <a:off x="3852153" y="2042808"/>
            <a:ext cx="37451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55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41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8463EE-7457-9D4F-63CD-35C8BD8A8B8F}"/>
              </a:ext>
            </a:extLst>
          </p:cNvPr>
          <p:cNvPicPr>
            <a:picLocks noChangeAspect="1"/>
          </p:cNvPicPr>
          <p:nvPr/>
        </p:nvPicPr>
        <p:blipFill>
          <a:blip r:embed="rId2"/>
          <a:stretch>
            <a:fillRect/>
          </a:stretch>
        </p:blipFill>
        <p:spPr>
          <a:xfrm>
            <a:off x="175386" y="313747"/>
            <a:ext cx="11841227" cy="3915321"/>
          </a:xfrm>
          <a:prstGeom prst="rect">
            <a:avLst/>
          </a:prstGeom>
        </p:spPr>
      </p:pic>
      <p:pic>
        <p:nvPicPr>
          <p:cNvPr id="5" name="图片 4">
            <a:extLst>
              <a:ext uri="{FF2B5EF4-FFF2-40B4-BE49-F238E27FC236}">
                <a16:creationId xmlns:a16="http://schemas.microsoft.com/office/drawing/2014/main" id="{A9F8666D-D1E6-2759-9715-D2B5259DB39D}"/>
              </a:ext>
            </a:extLst>
          </p:cNvPr>
          <p:cNvPicPr>
            <a:picLocks noChangeAspect="1"/>
          </p:cNvPicPr>
          <p:nvPr/>
        </p:nvPicPr>
        <p:blipFill>
          <a:blip r:embed="rId3"/>
          <a:stretch>
            <a:fillRect/>
          </a:stretch>
        </p:blipFill>
        <p:spPr>
          <a:xfrm>
            <a:off x="175386" y="4584853"/>
            <a:ext cx="8640381" cy="1676634"/>
          </a:xfrm>
          <a:prstGeom prst="rect">
            <a:avLst/>
          </a:prstGeom>
        </p:spPr>
      </p:pic>
    </p:spTree>
    <p:extLst>
      <p:ext uri="{BB962C8B-B14F-4D97-AF65-F5344CB8AC3E}">
        <p14:creationId xmlns:p14="http://schemas.microsoft.com/office/powerpoint/2010/main" val="927965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F4ABBF-6646-DCE7-99B4-1FA8A2FDEF9F}"/>
              </a:ext>
            </a:extLst>
          </p:cNvPr>
          <p:cNvPicPr>
            <a:picLocks noChangeAspect="1"/>
          </p:cNvPicPr>
          <p:nvPr/>
        </p:nvPicPr>
        <p:blipFill>
          <a:blip r:embed="rId2"/>
          <a:stretch>
            <a:fillRect/>
          </a:stretch>
        </p:blipFill>
        <p:spPr>
          <a:xfrm>
            <a:off x="0" y="521054"/>
            <a:ext cx="9326277" cy="5582429"/>
          </a:xfrm>
          <a:prstGeom prst="rect">
            <a:avLst/>
          </a:prstGeom>
        </p:spPr>
      </p:pic>
      <p:sp>
        <p:nvSpPr>
          <p:cNvPr id="4" name="文本框 3">
            <a:extLst>
              <a:ext uri="{FF2B5EF4-FFF2-40B4-BE49-F238E27FC236}">
                <a16:creationId xmlns:a16="http://schemas.microsoft.com/office/drawing/2014/main" id="{0BAF5527-624C-276E-9C60-266D99648E29}"/>
              </a:ext>
            </a:extLst>
          </p:cNvPr>
          <p:cNvSpPr txBox="1"/>
          <p:nvPr/>
        </p:nvSpPr>
        <p:spPr>
          <a:xfrm>
            <a:off x="6293796" y="1702340"/>
            <a:ext cx="315176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支持动态申请内存配置为</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0FCA1536-2B31-F2EA-84AF-9FC40DDF56E2}"/>
              </a:ext>
            </a:extLst>
          </p:cNvPr>
          <p:cNvSpPr txBox="1"/>
          <p:nvPr/>
        </p:nvSpPr>
        <p:spPr>
          <a:xfrm>
            <a:off x="4075890" y="4231532"/>
            <a:ext cx="213035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Freertos</a:t>
            </a:r>
            <a:r>
              <a:rPr lang="zh-CN" altLang="en-US" b="1" dirty="0">
                <a:latin typeface="微软雅黑" panose="020B0503020204020204" pitchFamily="34" charset="-122"/>
                <a:ea typeface="微软雅黑" panose="020B0503020204020204" pitchFamily="34" charset="-122"/>
              </a:rPr>
              <a:t>自动申请</a:t>
            </a:r>
          </a:p>
        </p:txBody>
      </p:sp>
      <p:cxnSp>
        <p:nvCxnSpPr>
          <p:cNvPr id="7" name="直接箭头连接符 6">
            <a:extLst>
              <a:ext uri="{FF2B5EF4-FFF2-40B4-BE49-F238E27FC236}">
                <a16:creationId xmlns:a16="http://schemas.microsoft.com/office/drawing/2014/main" id="{744AB661-83B8-BD25-1FBF-1048495E1070}"/>
              </a:ext>
            </a:extLst>
          </p:cNvPr>
          <p:cNvCxnSpPr>
            <a:cxnSpLocks/>
          </p:cNvCxnSpPr>
          <p:nvPr/>
        </p:nvCxnSpPr>
        <p:spPr>
          <a:xfrm flipH="1" flipV="1">
            <a:off x="7023370" y="2723745"/>
            <a:ext cx="1420239" cy="2247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A274B42-7BAB-067C-C7DE-C718512E7977}"/>
              </a:ext>
            </a:extLst>
          </p:cNvPr>
          <p:cNvCxnSpPr>
            <a:cxnSpLocks/>
          </p:cNvCxnSpPr>
          <p:nvPr/>
        </p:nvCxnSpPr>
        <p:spPr>
          <a:xfrm>
            <a:off x="8258783" y="5262664"/>
            <a:ext cx="8657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D1B687D-C675-DB45-C74F-572D9E9A4677}"/>
              </a:ext>
            </a:extLst>
          </p:cNvPr>
          <p:cNvSpPr txBox="1"/>
          <p:nvPr/>
        </p:nvSpPr>
        <p:spPr>
          <a:xfrm>
            <a:off x="4256778" y="6200726"/>
            <a:ext cx="4867767"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每个任务都有自己的</a:t>
            </a:r>
            <a:r>
              <a:rPr lang="zh-CN" altLang="en-US" b="1" dirty="0">
                <a:solidFill>
                  <a:srgbClr val="FF0000"/>
                </a:solidFill>
                <a:latin typeface="微软雅黑" panose="020B0503020204020204" pitchFamily="34" charset="-122"/>
                <a:ea typeface="微软雅黑" panose="020B0503020204020204" pitchFamily="34" charset="-122"/>
              </a:rPr>
              <a:t>任务控制块</a:t>
            </a:r>
            <a:r>
              <a:rPr lang="zh-CN" altLang="en-US" b="1" dirty="0">
                <a:latin typeface="微软雅黑" panose="020B0503020204020204" pitchFamily="34" charset="-122"/>
                <a:ea typeface="微软雅黑" panose="020B0503020204020204" pitchFamily="34" charset="-122"/>
              </a:rPr>
              <a:t>，它的结构体成员就包括任务名字，任务优先级等等</a:t>
            </a:r>
          </a:p>
        </p:txBody>
      </p:sp>
      <p:cxnSp>
        <p:nvCxnSpPr>
          <p:cNvPr id="14" name="直接箭头连接符 13">
            <a:extLst>
              <a:ext uri="{FF2B5EF4-FFF2-40B4-BE49-F238E27FC236}">
                <a16:creationId xmlns:a16="http://schemas.microsoft.com/office/drawing/2014/main" id="{C608457F-2C14-1C6A-6D99-B10E25C1F54B}"/>
              </a:ext>
            </a:extLst>
          </p:cNvPr>
          <p:cNvCxnSpPr/>
          <p:nvPr/>
        </p:nvCxnSpPr>
        <p:spPr>
          <a:xfrm flipH="1" flipV="1">
            <a:off x="1225685" y="5262664"/>
            <a:ext cx="4435813" cy="938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50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D58334-20FD-7A23-B2A6-1AF7BF02ED5B}"/>
              </a:ext>
            </a:extLst>
          </p:cNvPr>
          <p:cNvPicPr>
            <a:picLocks noChangeAspect="1"/>
          </p:cNvPicPr>
          <p:nvPr/>
        </p:nvPicPr>
        <p:blipFill>
          <a:blip r:embed="rId2"/>
          <a:stretch>
            <a:fillRect/>
          </a:stretch>
        </p:blipFill>
        <p:spPr>
          <a:xfrm>
            <a:off x="164450" y="596252"/>
            <a:ext cx="11726912" cy="3953427"/>
          </a:xfrm>
          <a:prstGeom prst="rect">
            <a:avLst/>
          </a:prstGeom>
        </p:spPr>
      </p:pic>
      <p:sp>
        <p:nvSpPr>
          <p:cNvPr id="4" name="文本框 3">
            <a:extLst>
              <a:ext uri="{FF2B5EF4-FFF2-40B4-BE49-F238E27FC236}">
                <a16:creationId xmlns:a16="http://schemas.microsoft.com/office/drawing/2014/main" id="{E8C41147-7B54-687F-BD2A-FC2AAE27E97B}"/>
              </a:ext>
            </a:extLst>
          </p:cNvPr>
          <p:cNvSpPr txBox="1"/>
          <p:nvPr/>
        </p:nvSpPr>
        <p:spPr>
          <a:xfrm>
            <a:off x="4951378" y="1206229"/>
            <a:ext cx="4357992" cy="646331"/>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任务栈顶指针</a:t>
            </a:r>
            <a:r>
              <a:rPr lang="zh-CN" altLang="en-US" b="1" dirty="0">
                <a:latin typeface="微软雅黑" panose="020B0503020204020204" pitchFamily="34" charset="-122"/>
                <a:ea typeface="微软雅黑" panose="020B0503020204020204" pitchFamily="34" charset="-122"/>
              </a:rPr>
              <a:t>，与任务切换时上下文保存，任务恢复联系密切（重要）</a:t>
            </a:r>
          </a:p>
        </p:txBody>
      </p:sp>
      <p:sp>
        <p:nvSpPr>
          <p:cNvPr id="6" name="文本框 5">
            <a:extLst>
              <a:ext uri="{FF2B5EF4-FFF2-40B4-BE49-F238E27FC236}">
                <a16:creationId xmlns:a16="http://schemas.microsoft.com/office/drawing/2014/main" id="{5819BF02-07E4-88E4-219E-6C45650E0C29}"/>
              </a:ext>
            </a:extLst>
          </p:cNvPr>
          <p:cNvSpPr txBox="1"/>
          <p:nvPr/>
        </p:nvSpPr>
        <p:spPr>
          <a:xfrm>
            <a:off x="4951378" y="3016453"/>
            <a:ext cx="304475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任务堆栈首地址保存</a:t>
            </a:r>
          </a:p>
        </p:txBody>
      </p:sp>
      <p:pic>
        <p:nvPicPr>
          <p:cNvPr id="8" name="图片 7">
            <a:extLst>
              <a:ext uri="{FF2B5EF4-FFF2-40B4-BE49-F238E27FC236}">
                <a16:creationId xmlns:a16="http://schemas.microsoft.com/office/drawing/2014/main" id="{B4BF84E0-B5B0-AC53-6E0F-3292E4C590B8}"/>
              </a:ext>
            </a:extLst>
          </p:cNvPr>
          <p:cNvPicPr>
            <a:picLocks noChangeAspect="1"/>
          </p:cNvPicPr>
          <p:nvPr/>
        </p:nvPicPr>
        <p:blipFill>
          <a:blip r:embed="rId3"/>
          <a:stretch>
            <a:fillRect/>
          </a:stretch>
        </p:blipFill>
        <p:spPr>
          <a:xfrm>
            <a:off x="164450" y="4921830"/>
            <a:ext cx="6897063" cy="885949"/>
          </a:xfrm>
          <a:prstGeom prst="rect">
            <a:avLst/>
          </a:prstGeom>
        </p:spPr>
      </p:pic>
    </p:spTree>
    <p:extLst>
      <p:ext uri="{BB962C8B-B14F-4D97-AF65-F5344CB8AC3E}">
        <p14:creationId xmlns:p14="http://schemas.microsoft.com/office/powerpoint/2010/main" val="3496934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47887-7D23-C359-6DA1-C61F159E62B8}"/>
              </a:ext>
            </a:extLst>
          </p:cNvPr>
          <p:cNvPicPr>
            <a:picLocks noChangeAspect="1"/>
          </p:cNvPicPr>
          <p:nvPr/>
        </p:nvPicPr>
        <p:blipFill>
          <a:blip r:embed="rId2"/>
          <a:stretch>
            <a:fillRect/>
          </a:stretch>
        </p:blipFill>
        <p:spPr>
          <a:xfrm>
            <a:off x="719526" y="370572"/>
            <a:ext cx="10402752" cy="4229690"/>
          </a:xfrm>
          <a:prstGeom prst="rect">
            <a:avLst/>
          </a:prstGeom>
        </p:spPr>
      </p:pic>
      <p:pic>
        <p:nvPicPr>
          <p:cNvPr id="5" name="图片 4">
            <a:extLst>
              <a:ext uri="{FF2B5EF4-FFF2-40B4-BE49-F238E27FC236}">
                <a16:creationId xmlns:a16="http://schemas.microsoft.com/office/drawing/2014/main" id="{2FDCC1DE-0063-8206-89FD-81431FCE2E2D}"/>
              </a:ext>
            </a:extLst>
          </p:cNvPr>
          <p:cNvPicPr>
            <a:picLocks noChangeAspect="1"/>
          </p:cNvPicPr>
          <p:nvPr/>
        </p:nvPicPr>
        <p:blipFill>
          <a:blip r:embed="rId3"/>
          <a:stretch>
            <a:fillRect/>
          </a:stretch>
        </p:blipFill>
        <p:spPr>
          <a:xfrm>
            <a:off x="719526" y="5029900"/>
            <a:ext cx="9526329" cy="1457528"/>
          </a:xfrm>
          <a:prstGeom prst="rect">
            <a:avLst/>
          </a:prstGeom>
        </p:spPr>
      </p:pic>
    </p:spTree>
    <p:extLst>
      <p:ext uri="{BB962C8B-B14F-4D97-AF65-F5344CB8AC3E}">
        <p14:creationId xmlns:p14="http://schemas.microsoft.com/office/powerpoint/2010/main" val="153876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64BC06C-963B-8F84-9BD6-FCEEACC79B77}"/>
              </a:ext>
            </a:extLst>
          </p:cNvPr>
          <p:cNvPicPr>
            <a:picLocks noChangeAspect="1"/>
          </p:cNvPicPr>
          <p:nvPr/>
        </p:nvPicPr>
        <p:blipFill>
          <a:blip r:embed="rId2"/>
          <a:stretch>
            <a:fillRect/>
          </a:stretch>
        </p:blipFill>
        <p:spPr>
          <a:xfrm>
            <a:off x="270649" y="623496"/>
            <a:ext cx="11650701" cy="5611008"/>
          </a:xfrm>
          <a:prstGeom prst="rect">
            <a:avLst/>
          </a:prstGeom>
        </p:spPr>
      </p:pic>
      <p:pic>
        <p:nvPicPr>
          <p:cNvPr id="5" name="图片 4">
            <a:extLst>
              <a:ext uri="{FF2B5EF4-FFF2-40B4-BE49-F238E27FC236}">
                <a16:creationId xmlns:a16="http://schemas.microsoft.com/office/drawing/2014/main" id="{9D201DE3-742D-0B81-62E1-CDAC3EB8780D}"/>
              </a:ext>
            </a:extLst>
          </p:cNvPr>
          <p:cNvPicPr>
            <a:picLocks noChangeAspect="1"/>
          </p:cNvPicPr>
          <p:nvPr/>
        </p:nvPicPr>
        <p:blipFill>
          <a:blip r:embed="rId3"/>
          <a:stretch>
            <a:fillRect/>
          </a:stretch>
        </p:blipFill>
        <p:spPr>
          <a:xfrm>
            <a:off x="377654" y="4774962"/>
            <a:ext cx="5020376" cy="1362265"/>
          </a:xfrm>
          <a:prstGeom prst="rect">
            <a:avLst/>
          </a:prstGeom>
        </p:spPr>
      </p:pic>
      <p:sp>
        <p:nvSpPr>
          <p:cNvPr id="6" name="文本框 5">
            <a:extLst>
              <a:ext uri="{FF2B5EF4-FFF2-40B4-BE49-F238E27FC236}">
                <a16:creationId xmlns:a16="http://schemas.microsoft.com/office/drawing/2014/main" id="{E13BBD27-E0C8-C84B-B569-7E9FFAF76456}"/>
              </a:ext>
            </a:extLst>
          </p:cNvPr>
          <p:cNvSpPr txBox="1"/>
          <p:nvPr/>
        </p:nvSpPr>
        <p:spPr>
          <a:xfrm>
            <a:off x="6400800" y="1410511"/>
            <a:ext cx="314203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支持静态申请内存配置为</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CEBBE2E-1716-6198-1A7E-7FD9706FA35D}"/>
              </a:ext>
            </a:extLst>
          </p:cNvPr>
          <p:cNvSpPr txBox="1"/>
          <p:nvPr/>
        </p:nvSpPr>
        <p:spPr>
          <a:xfrm>
            <a:off x="9158488" y="2197526"/>
            <a:ext cx="276286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空闲任务内存赋值（必须）</a:t>
            </a:r>
          </a:p>
        </p:txBody>
      </p:sp>
      <p:sp>
        <p:nvSpPr>
          <p:cNvPr id="8" name="文本框 7">
            <a:extLst>
              <a:ext uri="{FF2B5EF4-FFF2-40B4-BE49-F238E27FC236}">
                <a16:creationId xmlns:a16="http://schemas.microsoft.com/office/drawing/2014/main" id="{F5332099-6818-0A98-34AF-EE32579E6821}"/>
              </a:ext>
            </a:extLst>
          </p:cNvPr>
          <p:cNvSpPr txBox="1"/>
          <p:nvPr/>
        </p:nvSpPr>
        <p:spPr>
          <a:xfrm>
            <a:off x="9421135" y="2888190"/>
            <a:ext cx="1833767"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软件定时器任务内存赋值（可选）</a:t>
            </a:r>
          </a:p>
        </p:txBody>
      </p:sp>
    </p:spTree>
    <p:extLst>
      <p:ext uri="{BB962C8B-B14F-4D97-AF65-F5344CB8AC3E}">
        <p14:creationId xmlns:p14="http://schemas.microsoft.com/office/powerpoint/2010/main" val="4091635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633A875-B9DF-9271-B6D0-7D4436E858B0}"/>
              </a:ext>
            </a:extLst>
          </p:cNvPr>
          <p:cNvPicPr>
            <a:picLocks noChangeAspect="1"/>
          </p:cNvPicPr>
          <p:nvPr/>
        </p:nvPicPr>
        <p:blipFill>
          <a:blip r:embed="rId2"/>
          <a:stretch>
            <a:fillRect/>
          </a:stretch>
        </p:blipFill>
        <p:spPr>
          <a:xfrm>
            <a:off x="268625" y="285969"/>
            <a:ext cx="8697539" cy="2667372"/>
          </a:xfrm>
          <a:prstGeom prst="rect">
            <a:avLst/>
          </a:prstGeom>
        </p:spPr>
      </p:pic>
      <p:pic>
        <p:nvPicPr>
          <p:cNvPr id="5" name="图片 4">
            <a:extLst>
              <a:ext uri="{FF2B5EF4-FFF2-40B4-BE49-F238E27FC236}">
                <a16:creationId xmlns:a16="http://schemas.microsoft.com/office/drawing/2014/main" id="{346E78DF-AD99-1924-A181-156BF4D3E06D}"/>
              </a:ext>
            </a:extLst>
          </p:cNvPr>
          <p:cNvPicPr>
            <a:picLocks noChangeAspect="1"/>
          </p:cNvPicPr>
          <p:nvPr/>
        </p:nvPicPr>
        <p:blipFill>
          <a:blip r:embed="rId3"/>
          <a:stretch>
            <a:fillRect/>
          </a:stretch>
        </p:blipFill>
        <p:spPr>
          <a:xfrm>
            <a:off x="268625" y="3128988"/>
            <a:ext cx="9935962" cy="1066949"/>
          </a:xfrm>
          <a:prstGeom prst="rect">
            <a:avLst/>
          </a:prstGeom>
        </p:spPr>
      </p:pic>
      <p:cxnSp>
        <p:nvCxnSpPr>
          <p:cNvPr id="7" name="直接连接符 6">
            <a:extLst>
              <a:ext uri="{FF2B5EF4-FFF2-40B4-BE49-F238E27FC236}">
                <a16:creationId xmlns:a16="http://schemas.microsoft.com/office/drawing/2014/main" id="{DBAD0F42-BB25-D598-11E9-F538447977FE}"/>
              </a:ext>
            </a:extLst>
          </p:cNvPr>
          <p:cNvCxnSpPr/>
          <p:nvPr/>
        </p:nvCxnSpPr>
        <p:spPr>
          <a:xfrm>
            <a:off x="1429966" y="3662462"/>
            <a:ext cx="17217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03DCCF2-1306-8A2C-206A-72E21AF38C01}"/>
              </a:ext>
            </a:extLst>
          </p:cNvPr>
          <p:cNvPicPr>
            <a:picLocks noChangeAspect="1"/>
          </p:cNvPicPr>
          <p:nvPr/>
        </p:nvPicPr>
        <p:blipFill>
          <a:blip r:embed="rId4"/>
          <a:stretch>
            <a:fillRect/>
          </a:stretch>
        </p:blipFill>
        <p:spPr>
          <a:xfrm>
            <a:off x="268625" y="4514211"/>
            <a:ext cx="11479227" cy="1895740"/>
          </a:xfrm>
          <a:prstGeom prst="rect">
            <a:avLst/>
          </a:prstGeom>
        </p:spPr>
      </p:pic>
      <p:cxnSp>
        <p:nvCxnSpPr>
          <p:cNvPr id="11" name="直接箭头连接符 10">
            <a:extLst>
              <a:ext uri="{FF2B5EF4-FFF2-40B4-BE49-F238E27FC236}">
                <a16:creationId xmlns:a16="http://schemas.microsoft.com/office/drawing/2014/main" id="{98DD6C12-016B-40F9-38AD-72BAF90BC8F4}"/>
              </a:ext>
            </a:extLst>
          </p:cNvPr>
          <p:cNvCxnSpPr/>
          <p:nvPr/>
        </p:nvCxnSpPr>
        <p:spPr>
          <a:xfrm flipV="1">
            <a:off x="1994170" y="1439694"/>
            <a:ext cx="3229583" cy="3628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D822835-3DE7-D04C-EB54-B8BF15B09CCA}"/>
              </a:ext>
            </a:extLst>
          </p:cNvPr>
          <p:cNvCxnSpPr/>
          <p:nvPr/>
        </p:nvCxnSpPr>
        <p:spPr>
          <a:xfrm>
            <a:off x="1177047" y="5457217"/>
            <a:ext cx="10797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AFD3608-7BEA-89DF-8532-098036C1BBCD}"/>
              </a:ext>
            </a:extLst>
          </p:cNvPr>
          <p:cNvSpPr txBox="1"/>
          <p:nvPr/>
        </p:nvSpPr>
        <p:spPr>
          <a:xfrm>
            <a:off x="564204" y="6429725"/>
            <a:ext cx="653698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删除任务自身的时候在空闲任务中释放被删除任务的内存</a:t>
            </a:r>
          </a:p>
        </p:txBody>
      </p:sp>
    </p:spTree>
    <p:extLst>
      <p:ext uri="{BB962C8B-B14F-4D97-AF65-F5344CB8AC3E}">
        <p14:creationId xmlns:p14="http://schemas.microsoft.com/office/powerpoint/2010/main" val="428883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9CEDF4-B135-8F4C-3C9E-A63D955ECCDF}"/>
              </a:ext>
            </a:extLst>
          </p:cNvPr>
          <p:cNvPicPr>
            <a:picLocks noChangeAspect="1"/>
          </p:cNvPicPr>
          <p:nvPr/>
        </p:nvPicPr>
        <p:blipFill>
          <a:blip r:embed="rId2"/>
          <a:stretch>
            <a:fillRect/>
          </a:stretch>
        </p:blipFill>
        <p:spPr>
          <a:xfrm>
            <a:off x="161097" y="685417"/>
            <a:ext cx="11869806" cy="5487166"/>
          </a:xfrm>
          <a:prstGeom prst="rect">
            <a:avLst/>
          </a:prstGeom>
        </p:spPr>
      </p:pic>
      <p:sp>
        <p:nvSpPr>
          <p:cNvPr id="4" name="文本框 3">
            <a:extLst>
              <a:ext uri="{FF2B5EF4-FFF2-40B4-BE49-F238E27FC236}">
                <a16:creationId xmlns:a16="http://schemas.microsoft.com/office/drawing/2014/main" id="{1D0D4A17-D36A-6778-BD78-91AE390077BF}"/>
              </a:ext>
            </a:extLst>
          </p:cNvPr>
          <p:cNvSpPr txBox="1"/>
          <p:nvPr/>
        </p:nvSpPr>
        <p:spPr>
          <a:xfrm>
            <a:off x="7519481" y="2091766"/>
            <a:ext cx="241246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如果参数填写</a:t>
            </a:r>
            <a:r>
              <a:rPr lang="en-US" altLang="zh-CN" b="1" dirty="0">
                <a:latin typeface="微软雅黑" panose="020B0503020204020204" pitchFamily="34" charset="-122"/>
                <a:ea typeface="微软雅黑" panose="020B0503020204020204" pitchFamily="34" charset="-122"/>
              </a:rPr>
              <a:t>NULL</a:t>
            </a:r>
            <a:endParaRPr lang="zh-CN" altLang="en-US" b="1" dirty="0">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9AC4D989-0206-C59E-45E1-AA228981639D}"/>
              </a:ext>
            </a:extLst>
          </p:cNvPr>
          <p:cNvCxnSpPr>
            <a:stCxn id="4" idx="1"/>
          </p:cNvCxnSpPr>
          <p:nvPr/>
        </p:nvCxnSpPr>
        <p:spPr>
          <a:xfrm flipH="1">
            <a:off x="6096000" y="2276432"/>
            <a:ext cx="1423481" cy="9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2557EC5-9684-E997-34CF-1D7E59D0E040}"/>
              </a:ext>
            </a:extLst>
          </p:cNvPr>
          <p:cNvSpPr txBox="1"/>
          <p:nvPr/>
        </p:nvSpPr>
        <p:spPr>
          <a:xfrm>
            <a:off x="7840493" y="6371617"/>
            <a:ext cx="407589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删除正在运行的任务要等待运行完成</a:t>
            </a:r>
          </a:p>
        </p:txBody>
      </p:sp>
      <p:cxnSp>
        <p:nvCxnSpPr>
          <p:cNvPr id="9" name="直接箭头连接符 8">
            <a:extLst>
              <a:ext uri="{FF2B5EF4-FFF2-40B4-BE49-F238E27FC236}">
                <a16:creationId xmlns:a16="http://schemas.microsoft.com/office/drawing/2014/main" id="{A61BAF10-DBB0-C7D2-E68D-7F67116DDA38}"/>
              </a:ext>
            </a:extLst>
          </p:cNvPr>
          <p:cNvCxnSpPr/>
          <p:nvPr/>
        </p:nvCxnSpPr>
        <p:spPr>
          <a:xfrm flipH="1" flipV="1">
            <a:off x="6332706" y="4815191"/>
            <a:ext cx="3229583" cy="161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9800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TotalTime>
  <Words>583</Words>
  <Application>Microsoft Office PowerPoint</Application>
  <PresentationFormat>宽屏</PresentationFormat>
  <Paragraphs>40</Paragraphs>
  <Slides>20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诚 先森</dc:creator>
  <cp:lastModifiedBy>诚 先森</cp:lastModifiedBy>
  <cp:revision>70</cp:revision>
  <dcterms:created xsi:type="dcterms:W3CDTF">2023-03-24T10:33:23Z</dcterms:created>
  <dcterms:modified xsi:type="dcterms:W3CDTF">2023-03-25T15:07:58Z</dcterms:modified>
</cp:coreProperties>
</file>